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19"/>
  </p:notesMasterIdLst>
  <p:sldIdLst>
    <p:sldId id="256" r:id="rId2"/>
    <p:sldId id="258" r:id="rId3"/>
    <p:sldId id="259" r:id="rId4"/>
    <p:sldId id="261" r:id="rId5"/>
    <p:sldId id="263" r:id="rId6"/>
    <p:sldId id="262" r:id="rId7"/>
    <p:sldId id="265" r:id="rId8"/>
    <p:sldId id="267" r:id="rId9"/>
    <p:sldId id="264" r:id="rId10"/>
    <p:sldId id="266" r:id="rId11"/>
    <p:sldId id="268" r:id="rId12"/>
    <p:sldId id="269" r:id="rId13"/>
    <p:sldId id="270" r:id="rId14"/>
    <p:sldId id="271" r:id="rId15"/>
    <p:sldId id="274" r:id="rId16"/>
    <p:sldId id="272"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68F321-1FA6-4BFE-99F8-AAA7B64D473B}" v="260" dt="2022-11-29T01:39:59.393"/>
    <p1510:client id="{55928056-D6F9-36CD-43B7-443C863CB02A}" v="4" dt="2022-11-29T13:43:45.225"/>
    <p1510:client id="{59E3509C-E062-35F8-F392-41F5CC8E1FA7}" v="3901" dt="2022-11-29T03:24:26.606"/>
    <p1510:client id="{F3E931AF-64D9-4C2A-922D-595F6310395B}" v="440" dt="2022-11-29T14:26:30.573"/>
    <p1510:client id="{F6CB7C44-E0BC-4F7F-BA3E-33537D7BDA7A}" v="2841" dt="2022-11-29T03:26:14.1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167" autoAdjust="0"/>
  </p:normalViewPr>
  <p:slideViewPr>
    <p:cSldViewPr snapToGrid="0">
      <p:cViewPr varScale="1">
        <p:scale>
          <a:sx n="96" d="100"/>
          <a:sy n="96" d="100"/>
        </p:scale>
        <p:origin x="111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11.jpeg>
</file>

<file path=ppt/media/image12.jpeg>
</file>

<file path=ppt/media/image13.png>
</file>

<file path=ppt/media/image14.jpeg>
</file>

<file path=ppt/media/image15.png>
</file>

<file path=ppt/media/image16.jpeg>
</file>

<file path=ppt/media/image2.png>
</file>

<file path=ppt/media/image3.jpeg>
</file>

<file path=ppt/media/image4.jpeg>
</file>

<file path=ppt/media/image5.png>
</file>

<file path=ppt/media/image6.sv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6C2860-2880-4D8E-BACC-22C6638E7770}" type="datetimeFigureOut">
              <a:rPr lang="en-US" smtClean="0"/>
              <a:t>11/29/2022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47A028-6796-49B3-ACD5-DAA4F9059E92}" type="slidenum">
              <a:rPr lang="en-US" smtClean="0"/>
              <a:t>‹#›</a:t>
            </a:fld>
            <a:endParaRPr lang="en-US"/>
          </a:p>
        </p:txBody>
      </p:sp>
    </p:spTree>
    <p:extLst>
      <p:ext uri="{BB962C8B-B14F-4D97-AF65-F5344CB8AC3E}">
        <p14:creationId xmlns:p14="http://schemas.microsoft.com/office/powerpoint/2010/main" val="1846228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central server listens to an API call and extracts information from it. The information that is extracted is Document Tag, IP </a:t>
            </a:r>
            <a:r>
              <a:rPr lang="en-US" dirty="0" err="1"/>
              <a:t>addr</a:t>
            </a:r>
            <a:r>
              <a:rPr lang="en-US" dirty="0"/>
              <a:t> of the attacker, user-agent information ( from which </a:t>
            </a:r>
            <a:r>
              <a:rPr lang="en-US" dirty="0" err="1"/>
              <a:t>appn</a:t>
            </a:r>
            <a:r>
              <a:rPr lang="en-US" dirty="0"/>
              <a:t> the document was accessed and when was it access).</a:t>
            </a:r>
          </a:p>
          <a:p>
            <a:r>
              <a:rPr lang="en-US" dirty="0"/>
              <a:t>When the call is received it determines which document triggered the call and obtain the attacker details, </a:t>
            </a:r>
          </a:p>
          <a:p>
            <a:r>
              <a:rPr lang="en-US" dirty="0"/>
              <a:t>The details that were described earlier are sent to the COLLECTION server.</a:t>
            </a:r>
          </a:p>
          <a:p>
            <a:r>
              <a:rPr lang="en-US" dirty="0"/>
              <a:t>Also for every new honeypot accessed from a new IP address, the same process is applied and the data is sent to the collection server</a:t>
            </a:r>
          </a:p>
        </p:txBody>
      </p:sp>
      <p:sp>
        <p:nvSpPr>
          <p:cNvPr id="4" name="Slide Number Placeholder 3"/>
          <p:cNvSpPr>
            <a:spLocks noGrp="1"/>
          </p:cNvSpPr>
          <p:nvPr>
            <p:ph type="sldNum" sz="quarter" idx="5"/>
          </p:nvPr>
        </p:nvSpPr>
        <p:spPr/>
        <p:txBody>
          <a:bodyPr/>
          <a:lstStyle/>
          <a:p>
            <a:fld id="{6E47A028-6796-49B3-ACD5-DAA4F9059E92}" type="slidenum">
              <a:rPr lang="en-US" smtClean="0"/>
              <a:t>11</a:t>
            </a:fld>
            <a:endParaRPr lang="en-US"/>
          </a:p>
        </p:txBody>
      </p:sp>
    </p:spTree>
    <p:extLst>
      <p:ext uri="{BB962C8B-B14F-4D97-AF65-F5344CB8AC3E}">
        <p14:creationId xmlns:p14="http://schemas.microsoft.com/office/powerpoint/2010/main" val="1347832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collection server receives the data from the central server in JSON format. The collection server extracts the document tag from the data that was sent by the central server.  On the basis of this document tag we can identify the IP address of the agent/ endpoint from which it is accessed from the </a:t>
            </a:r>
            <a:r>
              <a:rPr lang="en-US" dirty="0" err="1"/>
              <a:t>DocTag</a:t>
            </a:r>
            <a:r>
              <a:rPr lang="en-US" dirty="0"/>
              <a:t>-Agent IP mapping.</a:t>
            </a:r>
          </a:p>
          <a:p>
            <a:r>
              <a:rPr lang="en-US" dirty="0"/>
              <a:t>It then sends a COLLECT request to that agent and once the data is collected it is sent back to the collection server</a:t>
            </a:r>
          </a:p>
        </p:txBody>
      </p:sp>
      <p:sp>
        <p:nvSpPr>
          <p:cNvPr id="4" name="Slide Number Placeholder 3"/>
          <p:cNvSpPr>
            <a:spLocks noGrp="1"/>
          </p:cNvSpPr>
          <p:nvPr>
            <p:ph type="sldNum" sz="quarter" idx="5"/>
          </p:nvPr>
        </p:nvSpPr>
        <p:spPr/>
        <p:txBody>
          <a:bodyPr/>
          <a:lstStyle/>
          <a:p>
            <a:fld id="{6E47A028-6796-49B3-ACD5-DAA4F9059E92}" type="slidenum">
              <a:rPr lang="en-US" smtClean="0"/>
              <a:t>12</a:t>
            </a:fld>
            <a:endParaRPr lang="en-US"/>
          </a:p>
        </p:txBody>
      </p:sp>
    </p:spTree>
    <p:extLst>
      <p:ext uri="{BB962C8B-B14F-4D97-AF65-F5344CB8AC3E}">
        <p14:creationId xmlns:p14="http://schemas.microsoft.com/office/powerpoint/2010/main" val="5125119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COLLECT request that was sent by the collection server runs on the agent and the data is collected and is converted into JSON format. The agent determines which OS is running and accordingly the system information is collected. The data that is collected is explained in detailed in the next slide.</a:t>
            </a:r>
          </a:p>
          <a:p>
            <a:r>
              <a:rPr lang="en-US" dirty="0"/>
              <a:t>The data that is collected is sent to the collection server</a:t>
            </a:r>
          </a:p>
        </p:txBody>
      </p:sp>
      <p:sp>
        <p:nvSpPr>
          <p:cNvPr id="4" name="Slide Number Placeholder 3"/>
          <p:cNvSpPr>
            <a:spLocks noGrp="1"/>
          </p:cNvSpPr>
          <p:nvPr>
            <p:ph type="sldNum" sz="quarter" idx="5"/>
          </p:nvPr>
        </p:nvSpPr>
        <p:spPr/>
        <p:txBody>
          <a:bodyPr/>
          <a:lstStyle/>
          <a:p>
            <a:fld id="{6E47A028-6796-49B3-ACD5-DAA4F9059E92}" type="slidenum">
              <a:rPr lang="en-US" smtClean="0"/>
              <a:t>13</a:t>
            </a:fld>
            <a:endParaRPr lang="en-US"/>
          </a:p>
        </p:txBody>
      </p:sp>
    </p:spTree>
    <p:extLst>
      <p:ext uri="{BB962C8B-B14F-4D97-AF65-F5344CB8AC3E}">
        <p14:creationId xmlns:p14="http://schemas.microsoft.com/office/powerpoint/2010/main" val="36051994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11/29/2022</a:t>
            </a:fld>
            <a:endParaRPr lang="en-US"/>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90758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11/29/2022</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36024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11/29/2022</a:t>
            </a:fld>
            <a:endParaRPr lang="en-US"/>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557117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11/29/2022</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478054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11/29/2022</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653495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11/29/2022</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41028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DC6E3-6B76-4F2D-97CC-E8B9253560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4B720C-0417-4857-96DB-ABBD0B1227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824CDB-185C-4254-8ED4-E5C2086EBB84}"/>
              </a:ext>
            </a:extLst>
          </p:cNvPr>
          <p:cNvSpPr>
            <a:spLocks noGrp="1"/>
          </p:cNvSpPr>
          <p:nvPr>
            <p:ph type="dt" sz="half" idx="10"/>
          </p:nvPr>
        </p:nvSpPr>
        <p:spPr/>
        <p:txBody>
          <a:bodyPr/>
          <a:lstStyle/>
          <a:p>
            <a:fld id="{4B524534-9969-4CB2-9ABD-C21CB6C0DCA9}" type="datetimeFigureOut">
              <a:rPr lang="en-US" smtClean="0"/>
              <a:t>11/29/2022</a:t>
            </a:fld>
            <a:endParaRPr lang="en-US"/>
          </a:p>
        </p:txBody>
      </p:sp>
      <p:sp>
        <p:nvSpPr>
          <p:cNvPr id="5" name="Footer Placeholder 4">
            <a:extLst>
              <a:ext uri="{FF2B5EF4-FFF2-40B4-BE49-F238E27FC236}">
                <a16:creationId xmlns:a16="http://schemas.microsoft.com/office/drawing/2014/main" id="{822DD368-6DBC-45CB-80C8-97060A180A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59FE74-6212-4D92-9932-D66EF8921D21}"/>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2644536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DC6E3-6B76-4F2D-97CC-E8B9253560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4B720C-0417-4857-96DB-ABBD0B1227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824CDB-185C-4254-8ED4-E5C2086EBB84}"/>
              </a:ext>
            </a:extLst>
          </p:cNvPr>
          <p:cNvSpPr>
            <a:spLocks noGrp="1"/>
          </p:cNvSpPr>
          <p:nvPr>
            <p:ph type="dt" sz="half" idx="10"/>
          </p:nvPr>
        </p:nvSpPr>
        <p:spPr/>
        <p:txBody>
          <a:bodyPr/>
          <a:lstStyle/>
          <a:p>
            <a:fld id="{4B524534-9969-4CB2-9ABD-C21CB6C0DCA9}" type="datetimeFigureOut">
              <a:rPr lang="en-US" smtClean="0"/>
              <a:t>11/29/2022</a:t>
            </a:fld>
            <a:endParaRPr lang="en-US"/>
          </a:p>
        </p:txBody>
      </p:sp>
      <p:sp>
        <p:nvSpPr>
          <p:cNvPr id="5" name="Footer Placeholder 4">
            <a:extLst>
              <a:ext uri="{FF2B5EF4-FFF2-40B4-BE49-F238E27FC236}">
                <a16:creationId xmlns:a16="http://schemas.microsoft.com/office/drawing/2014/main" id="{822DD368-6DBC-45CB-80C8-97060A180A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59FE74-6212-4D92-9932-D66EF8921D21}"/>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24238975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DC6E3-6B76-4F2D-97CC-E8B9253560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4B720C-0417-4857-96DB-ABBD0B1227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824CDB-185C-4254-8ED4-E5C2086EBB84}"/>
              </a:ext>
            </a:extLst>
          </p:cNvPr>
          <p:cNvSpPr>
            <a:spLocks noGrp="1"/>
          </p:cNvSpPr>
          <p:nvPr>
            <p:ph type="dt" sz="half" idx="10"/>
          </p:nvPr>
        </p:nvSpPr>
        <p:spPr/>
        <p:txBody>
          <a:bodyPr/>
          <a:lstStyle/>
          <a:p>
            <a:fld id="{4B524534-9969-4CB2-9ABD-C21CB6C0DCA9}" type="datetimeFigureOut">
              <a:rPr lang="en-US" smtClean="0"/>
              <a:t>11/29/2022</a:t>
            </a:fld>
            <a:endParaRPr lang="en-US"/>
          </a:p>
        </p:txBody>
      </p:sp>
      <p:sp>
        <p:nvSpPr>
          <p:cNvPr id="5" name="Footer Placeholder 4">
            <a:extLst>
              <a:ext uri="{FF2B5EF4-FFF2-40B4-BE49-F238E27FC236}">
                <a16:creationId xmlns:a16="http://schemas.microsoft.com/office/drawing/2014/main" id="{822DD368-6DBC-45CB-80C8-97060A180A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59FE74-6212-4D92-9932-D66EF8921D21}"/>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841502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11/29/2022</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10048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11/29/2022</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63045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11/29/2022</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824132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11/29/2022</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771103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11/29/2022</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45721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11/29/2022</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739281472"/>
      </p:ext>
    </p:extLst>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733" r:id="rId5"/>
    <p:sldLayoutId id="2147483734" r:id="rId6"/>
    <p:sldLayoutId id="2147483735" r:id="rId7"/>
    <p:sldLayoutId id="2147483736" r:id="rId8"/>
    <p:sldLayoutId id="2147483730" r:id="rId9"/>
    <p:sldLayoutId id="2147483726" r:id="rId10"/>
    <p:sldLayoutId id="2147483727" r:id="rId11"/>
    <p:sldLayoutId id="2147483728" r:id="rId12"/>
    <p:sldLayoutId id="2147483729" r:id="rId13"/>
    <p:sldLayoutId id="2147483731" r:id="rId14"/>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1">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Neon 3D circle art">
            <a:extLst>
              <a:ext uri="{FF2B5EF4-FFF2-40B4-BE49-F238E27FC236}">
                <a16:creationId xmlns:a16="http://schemas.microsoft.com/office/drawing/2014/main" id="{7EA4E069-0E42-E31B-EAE0-6C79F74E6D1F}"/>
              </a:ext>
            </a:extLst>
          </p:cNvPr>
          <p:cNvPicPr>
            <a:picLocks noChangeAspect="1"/>
          </p:cNvPicPr>
          <p:nvPr/>
        </p:nvPicPr>
        <p:blipFill rotWithShape="1">
          <a:blip r:embed="rId2"/>
          <a:srcRect l="5953" r="3671"/>
          <a:stretch/>
        </p:blipFill>
        <p:spPr>
          <a:xfrm>
            <a:off x="-2" y="10"/>
            <a:ext cx="8668512" cy="6857990"/>
          </a:xfrm>
          <a:prstGeom prst="rect">
            <a:avLst/>
          </a:prstGeom>
        </p:spPr>
      </p:pic>
      <p:sp>
        <p:nvSpPr>
          <p:cNvPr id="39" name="Rectangle 33">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bg1"/>
              </a:gs>
              <a:gs pos="30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776883" y="1122363"/>
            <a:ext cx="4256441" cy="3204134"/>
          </a:xfrm>
        </p:spPr>
        <p:txBody>
          <a:bodyPr anchor="b">
            <a:normAutofit/>
          </a:bodyPr>
          <a:lstStyle/>
          <a:p>
            <a:r>
              <a:rPr lang="en-US" sz="3400" dirty="0">
                <a:latin typeface="Georgia Pro"/>
              </a:rPr>
              <a:t>Sines Framework</a:t>
            </a:r>
          </a:p>
        </p:txBody>
      </p:sp>
      <p:sp>
        <p:nvSpPr>
          <p:cNvPr id="3" name="Subtitle 2"/>
          <p:cNvSpPr>
            <a:spLocks noGrp="1"/>
          </p:cNvSpPr>
          <p:nvPr>
            <p:ph type="subTitle" idx="1"/>
          </p:nvPr>
        </p:nvSpPr>
        <p:spPr>
          <a:xfrm>
            <a:off x="7848600" y="4872922"/>
            <a:ext cx="4023360" cy="1208141"/>
          </a:xfrm>
        </p:spPr>
        <p:txBody>
          <a:bodyPr vert="horz" lIns="91440" tIns="45720" rIns="91440" bIns="45720" rtlCol="0" anchor="t">
            <a:normAutofit/>
          </a:bodyPr>
          <a:lstStyle/>
          <a:p>
            <a:pPr>
              <a:lnSpc>
                <a:spcPct val="100000"/>
              </a:lnSpc>
            </a:pPr>
            <a:r>
              <a:rPr lang="en-US" sz="1600" dirty="0">
                <a:latin typeface="Georgia Pro"/>
              </a:rPr>
              <a:t>Bharath Suresh</a:t>
            </a:r>
          </a:p>
          <a:p>
            <a:pPr>
              <a:lnSpc>
                <a:spcPct val="100000"/>
              </a:lnSpc>
            </a:pPr>
            <a:r>
              <a:rPr lang="en-US" sz="1600" dirty="0">
                <a:latin typeface="Georgia Pro"/>
              </a:rPr>
              <a:t>Priyanka Ravindra Padwal</a:t>
            </a:r>
          </a:p>
          <a:p>
            <a:pPr>
              <a:lnSpc>
                <a:spcPct val="100000"/>
              </a:lnSpc>
            </a:pPr>
            <a:r>
              <a:rPr lang="en-US" sz="1600" dirty="0">
                <a:latin typeface="Georgia Pro"/>
              </a:rPr>
              <a:t>Selva Mathew Jeba Seelan</a:t>
            </a:r>
          </a:p>
        </p:txBody>
      </p:sp>
      <p:sp>
        <p:nvSpPr>
          <p:cNvPr id="36" name="Rectangle 3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Rectangle 3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9">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11">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2" name="Rectangle 13">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16" descr="Diagram, engineering drawing&#10;&#10;Description automatically generated">
            <a:extLst>
              <a:ext uri="{FF2B5EF4-FFF2-40B4-BE49-F238E27FC236}">
                <a16:creationId xmlns:a16="http://schemas.microsoft.com/office/drawing/2014/main" id="{2B64EA04-63BD-3793-AB13-B9B05BD8CFF7}"/>
              </a:ext>
            </a:extLst>
          </p:cNvPr>
          <p:cNvPicPr>
            <a:picLocks noChangeAspect="1"/>
          </p:cNvPicPr>
          <p:nvPr/>
        </p:nvPicPr>
        <p:blipFill>
          <a:blip r:embed="rId2"/>
          <a:stretch>
            <a:fillRect/>
          </a:stretch>
        </p:blipFill>
        <p:spPr>
          <a:xfrm>
            <a:off x="479425" y="775861"/>
            <a:ext cx="10301446" cy="5917305"/>
          </a:xfrm>
          <a:prstGeom prst="rect">
            <a:avLst/>
          </a:prstGeom>
        </p:spPr>
      </p:pic>
    </p:spTree>
    <p:extLst>
      <p:ext uri="{BB962C8B-B14F-4D97-AF65-F5344CB8AC3E}">
        <p14:creationId xmlns:p14="http://schemas.microsoft.com/office/powerpoint/2010/main" val="1296927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79477870-C64A-4E35-8F2F-05B7114F3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292E5F-31BB-0E2E-B96E-1E3D1D903B9A}"/>
              </a:ext>
            </a:extLst>
          </p:cNvPr>
          <p:cNvSpPr>
            <a:spLocks noGrp="1"/>
          </p:cNvSpPr>
          <p:nvPr>
            <p:ph type="title"/>
          </p:nvPr>
        </p:nvSpPr>
        <p:spPr>
          <a:xfrm>
            <a:off x="621108" y="1443892"/>
            <a:ext cx="5914602" cy="1343009"/>
          </a:xfrm>
        </p:spPr>
        <p:txBody>
          <a:bodyPr anchor="b">
            <a:normAutofit/>
          </a:bodyPr>
          <a:lstStyle/>
          <a:p>
            <a:r>
              <a:rPr lang="en-US" dirty="0">
                <a:latin typeface="Georgia Pro"/>
              </a:rPr>
              <a:t>Central Server</a:t>
            </a:r>
          </a:p>
        </p:txBody>
      </p:sp>
      <p:sp>
        <p:nvSpPr>
          <p:cNvPr id="30" name="Rectangle 29">
            <a:extLst>
              <a:ext uri="{FF2B5EF4-FFF2-40B4-BE49-F238E27FC236}">
                <a16:creationId xmlns:a16="http://schemas.microsoft.com/office/drawing/2014/main" id="{8AEA628B-C8FF-4D0B-B111-F101F580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31">
            <a:extLst>
              <a:ext uri="{FF2B5EF4-FFF2-40B4-BE49-F238E27FC236}">
                <a16:creationId xmlns:a16="http://schemas.microsoft.com/office/drawing/2014/main" id="{42663BD0-064C-40FC-A331-F49FCA9536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5" descr="Diagram&#10;&#10;Description automatically generated">
            <a:extLst>
              <a:ext uri="{FF2B5EF4-FFF2-40B4-BE49-F238E27FC236}">
                <a16:creationId xmlns:a16="http://schemas.microsoft.com/office/drawing/2014/main" id="{D58BBDDD-0D4B-4DA2-80C4-93E14329248D}"/>
              </a:ext>
            </a:extLst>
          </p:cNvPr>
          <p:cNvPicPr>
            <a:picLocks noChangeAspect="1"/>
          </p:cNvPicPr>
          <p:nvPr/>
        </p:nvPicPr>
        <p:blipFill>
          <a:blip r:embed="rId3"/>
          <a:stretch>
            <a:fillRect/>
          </a:stretch>
        </p:blipFill>
        <p:spPr>
          <a:xfrm>
            <a:off x="7466128" y="42071"/>
            <a:ext cx="3354026" cy="6817360"/>
          </a:xfrm>
          <a:prstGeom prst="rect">
            <a:avLst/>
          </a:prstGeom>
        </p:spPr>
      </p:pic>
      <p:sp>
        <p:nvSpPr>
          <p:cNvPr id="6" name="TextBox 5">
            <a:extLst>
              <a:ext uri="{FF2B5EF4-FFF2-40B4-BE49-F238E27FC236}">
                <a16:creationId xmlns:a16="http://schemas.microsoft.com/office/drawing/2014/main" id="{A0DE9A00-CFCE-CB29-9E00-4F820AE0C355}"/>
              </a:ext>
            </a:extLst>
          </p:cNvPr>
          <p:cNvSpPr txBox="1"/>
          <p:nvPr/>
        </p:nvSpPr>
        <p:spPr>
          <a:xfrm>
            <a:off x="721752" y="3027639"/>
            <a:ext cx="599672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latin typeface="Georgia Pro"/>
              </a:rPr>
              <a:t>Data collected from API call:</a:t>
            </a:r>
            <a:endParaRPr lang="en-US" dirty="0"/>
          </a:p>
          <a:p>
            <a:pPr marL="342900" indent="-342900">
              <a:buAutoNum type="arabicPeriod"/>
            </a:pPr>
            <a:r>
              <a:rPr lang="en-US" dirty="0">
                <a:latin typeface="Georgia Pro"/>
              </a:rPr>
              <a:t>Document Tag</a:t>
            </a:r>
          </a:p>
          <a:p>
            <a:pPr marL="342900" indent="-342900">
              <a:buAutoNum type="arabicPeriod"/>
            </a:pPr>
            <a:r>
              <a:rPr lang="en-US" dirty="0">
                <a:latin typeface="Georgia Pro"/>
              </a:rPr>
              <a:t>IP Address – of attacker</a:t>
            </a:r>
          </a:p>
          <a:p>
            <a:pPr marL="342900" indent="-342900">
              <a:buAutoNum type="arabicPeriod"/>
            </a:pPr>
            <a:r>
              <a:rPr lang="en-US" dirty="0">
                <a:latin typeface="Georgia Pro"/>
              </a:rPr>
              <a:t>User-Agent information</a:t>
            </a:r>
          </a:p>
          <a:p>
            <a:pPr marL="342900" indent="-342900">
              <a:buAutoNum type="arabicPeriod"/>
            </a:pPr>
            <a:r>
              <a:rPr lang="en-US" dirty="0">
                <a:latin typeface="Georgia Pro"/>
              </a:rPr>
              <a:t>Timestamp</a:t>
            </a:r>
          </a:p>
          <a:p>
            <a:pPr marL="285750" indent="-285750">
              <a:buFont typeface="Arial"/>
              <a:buChar char="•"/>
            </a:pPr>
            <a:endParaRPr lang="en-US" dirty="0">
              <a:latin typeface="Georgia Pro"/>
            </a:endParaRPr>
          </a:p>
          <a:p>
            <a:pPr marL="285750" indent="-285750">
              <a:buFont typeface="Arial"/>
              <a:buChar char="•"/>
            </a:pPr>
            <a:r>
              <a:rPr lang="en-US" dirty="0">
                <a:latin typeface="Georgia Pro"/>
              </a:rPr>
              <a:t>For every new IP address that accesses a document, this is sent to the collection server in a JSON format.</a:t>
            </a:r>
          </a:p>
        </p:txBody>
      </p:sp>
    </p:spTree>
    <p:extLst>
      <p:ext uri="{BB962C8B-B14F-4D97-AF65-F5344CB8AC3E}">
        <p14:creationId xmlns:p14="http://schemas.microsoft.com/office/powerpoint/2010/main" val="2283082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79477870-C64A-4E35-8F2F-05B7114F3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292E5F-31BB-0E2E-B96E-1E3D1D903B9A}"/>
              </a:ext>
            </a:extLst>
          </p:cNvPr>
          <p:cNvSpPr>
            <a:spLocks noGrp="1"/>
          </p:cNvSpPr>
          <p:nvPr>
            <p:ph type="title"/>
          </p:nvPr>
        </p:nvSpPr>
        <p:spPr>
          <a:xfrm>
            <a:off x="622118" y="2017886"/>
            <a:ext cx="5345784" cy="838587"/>
          </a:xfrm>
        </p:spPr>
        <p:txBody>
          <a:bodyPr anchor="b">
            <a:normAutofit/>
          </a:bodyPr>
          <a:lstStyle/>
          <a:p>
            <a:r>
              <a:rPr lang="en-US" dirty="0">
                <a:latin typeface="Georgia Pro"/>
              </a:rPr>
              <a:t>Collection Server</a:t>
            </a:r>
          </a:p>
        </p:txBody>
      </p:sp>
      <p:sp>
        <p:nvSpPr>
          <p:cNvPr id="30" name="Rectangle 29">
            <a:extLst>
              <a:ext uri="{FF2B5EF4-FFF2-40B4-BE49-F238E27FC236}">
                <a16:creationId xmlns:a16="http://schemas.microsoft.com/office/drawing/2014/main" id="{8AEA628B-C8FF-4D0B-B111-F101F580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31">
            <a:extLst>
              <a:ext uri="{FF2B5EF4-FFF2-40B4-BE49-F238E27FC236}">
                <a16:creationId xmlns:a16="http://schemas.microsoft.com/office/drawing/2014/main" id="{42663BD0-064C-40FC-A331-F49FCA9536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1E2563EB-92BD-D96D-C4A2-AF6D3A33367A}"/>
              </a:ext>
            </a:extLst>
          </p:cNvPr>
          <p:cNvSpPr txBox="1"/>
          <p:nvPr/>
        </p:nvSpPr>
        <p:spPr>
          <a:xfrm>
            <a:off x="643944" y="3018485"/>
            <a:ext cx="6171126"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latin typeface="Georgia Pro"/>
              </a:rPr>
              <a:t>This receives the JSON data from the central server and uses the document tag sent to identify which machine is affected.</a:t>
            </a:r>
            <a:endParaRPr lang="en-US"/>
          </a:p>
          <a:p>
            <a:pPr marL="285750" indent="-285750">
              <a:buFont typeface="Arial"/>
              <a:buChar char="•"/>
            </a:pPr>
            <a:endParaRPr lang="en-US" dirty="0">
              <a:latin typeface="Georgia Pro"/>
            </a:endParaRPr>
          </a:p>
          <a:p>
            <a:pPr marL="285750" indent="-285750">
              <a:buFont typeface="Arial"/>
              <a:buChar char="•"/>
            </a:pPr>
            <a:r>
              <a:rPr lang="en-US" dirty="0">
                <a:latin typeface="Georgia Pro"/>
              </a:rPr>
              <a:t>A COLLECT request is sent to the corresponding agent and the extracted data from the agent is received and saved in the collection server machine for further analysis.</a:t>
            </a:r>
          </a:p>
        </p:txBody>
      </p:sp>
      <p:pic>
        <p:nvPicPr>
          <p:cNvPr id="4" name="Picture 5" descr="Diagram&#10;&#10;Description automatically generated">
            <a:extLst>
              <a:ext uri="{FF2B5EF4-FFF2-40B4-BE49-F238E27FC236}">
                <a16:creationId xmlns:a16="http://schemas.microsoft.com/office/drawing/2014/main" id="{5ABFE3EE-C147-9BE3-1E2D-49C5EDBCDD64}"/>
              </a:ext>
            </a:extLst>
          </p:cNvPr>
          <p:cNvPicPr>
            <a:picLocks noChangeAspect="1"/>
          </p:cNvPicPr>
          <p:nvPr/>
        </p:nvPicPr>
        <p:blipFill>
          <a:blip r:embed="rId3"/>
          <a:stretch>
            <a:fillRect/>
          </a:stretch>
        </p:blipFill>
        <p:spPr>
          <a:xfrm>
            <a:off x="7077021" y="0"/>
            <a:ext cx="2640438" cy="6858000"/>
          </a:xfrm>
          <a:prstGeom prst="rect">
            <a:avLst/>
          </a:prstGeom>
        </p:spPr>
      </p:pic>
    </p:spTree>
    <p:extLst>
      <p:ext uri="{BB962C8B-B14F-4D97-AF65-F5344CB8AC3E}">
        <p14:creationId xmlns:p14="http://schemas.microsoft.com/office/powerpoint/2010/main" val="13428015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79477870-C64A-4E35-8F2F-05B7114F3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292E5F-31BB-0E2E-B96E-1E3D1D903B9A}"/>
              </a:ext>
            </a:extLst>
          </p:cNvPr>
          <p:cNvSpPr>
            <a:spLocks noGrp="1"/>
          </p:cNvSpPr>
          <p:nvPr>
            <p:ph type="title"/>
          </p:nvPr>
        </p:nvSpPr>
        <p:spPr>
          <a:xfrm>
            <a:off x="622875" y="1990992"/>
            <a:ext cx="4862827" cy="838587"/>
          </a:xfrm>
        </p:spPr>
        <p:txBody>
          <a:bodyPr anchor="b">
            <a:normAutofit/>
          </a:bodyPr>
          <a:lstStyle/>
          <a:p>
            <a:r>
              <a:rPr lang="en-US" dirty="0">
                <a:latin typeface="Georgia Pro"/>
              </a:rPr>
              <a:t>Endpoint Agent</a:t>
            </a:r>
          </a:p>
        </p:txBody>
      </p:sp>
      <p:sp>
        <p:nvSpPr>
          <p:cNvPr id="30" name="Rectangle 29">
            <a:extLst>
              <a:ext uri="{FF2B5EF4-FFF2-40B4-BE49-F238E27FC236}">
                <a16:creationId xmlns:a16="http://schemas.microsoft.com/office/drawing/2014/main" id="{8AEA628B-C8FF-4D0B-B111-F101F580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31">
            <a:extLst>
              <a:ext uri="{FF2B5EF4-FFF2-40B4-BE49-F238E27FC236}">
                <a16:creationId xmlns:a16="http://schemas.microsoft.com/office/drawing/2014/main" id="{42663BD0-064C-40FC-A331-F49FCA9536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descr="Diagram&#10;&#10;Description automatically generated">
            <a:extLst>
              <a:ext uri="{FF2B5EF4-FFF2-40B4-BE49-F238E27FC236}">
                <a16:creationId xmlns:a16="http://schemas.microsoft.com/office/drawing/2014/main" id="{A9F142A9-B1CF-B2FA-E5A4-08C39020917D}"/>
              </a:ext>
            </a:extLst>
          </p:cNvPr>
          <p:cNvPicPr>
            <a:picLocks noChangeAspect="1"/>
          </p:cNvPicPr>
          <p:nvPr/>
        </p:nvPicPr>
        <p:blipFill>
          <a:blip r:embed="rId3"/>
          <a:stretch>
            <a:fillRect/>
          </a:stretch>
        </p:blipFill>
        <p:spPr>
          <a:xfrm>
            <a:off x="7855332" y="30480"/>
            <a:ext cx="3632206" cy="6823985"/>
          </a:xfrm>
          <a:prstGeom prst="rect">
            <a:avLst/>
          </a:prstGeom>
        </p:spPr>
      </p:pic>
      <p:sp>
        <p:nvSpPr>
          <p:cNvPr id="4" name="TextBox 3">
            <a:extLst>
              <a:ext uri="{FF2B5EF4-FFF2-40B4-BE49-F238E27FC236}">
                <a16:creationId xmlns:a16="http://schemas.microsoft.com/office/drawing/2014/main" id="{BDAFD304-8EFB-B448-4267-9200799F4FA6}"/>
              </a:ext>
            </a:extLst>
          </p:cNvPr>
          <p:cNvSpPr txBox="1"/>
          <p:nvPr/>
        </p:nvSpPr>
        <p:spPr>
          <a:xfrm>
            <a:off x="706782" y="3324086"/>
            <a:ext cx="587513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latin typeface="Georgia Pro"/>
              </a:rPr>
              <a:t>Receives the COLLECT Request</a:t>
            </a:r>
            <a:endParaRPr lang="en-US" dirty="0"/>
          </a:p>
          <a:p>
            <a:pPr marL="285750" indent="-285750">
              <a:buFont typeface="Arial"/>
              <a:buChar char="•"/>
            </a:pPr>
            <a:r>
              <a:rPr lang="en-US" dirty="0">
                <a:latin typeface="Georgia Pro"/>
              </a:rPr>
              <a:t>Collects data from the system, converts it to JSON</a:t>
            </a:r>
          </a:p>
          <a:p>
            <a:pPr marL="285750" indent="-285750">
              <a:buFont typeface="Arial"/>
              <a:buChar char="•"/>
            </a:pPr>
            <a:r>
              <a:rPr lang="en-US" dirty="0">
                <a:latin typeface="Georgia Pro"/>
              </a:rPr>
              <a:t>Send the results to the collection server</a:t>
            </a:r>
            <a:endParaRPr lang="en-US" dirty="0"/>
          </a:p>
        </p:txBody>
      </p:sp>
    </p:spTree>
    <p:extLst>
      <p:ext uri="{BB962C8B-B14F-4D97-AF65-F5344CB8AC3E}">
        <p14:creationId xmlns:p14="http://schemas.microsoft.com/office/powerpoint/2010/main" val="33577914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610965-C768-8C85-CDA5-DFF92E84BAB1}"/>
              </a:ext>
            </a:extLst>
          </p:cNvPr>
          <p:cNvSpPr>
            <a:spLocks noGrp="1"/>
          </p:cNvSpPr>
          <p:nvPr>
            <p:ph type="title"/>
          </p:nvPr>
        </p:nvSpPr>
        <p:spPr>
          <a:xfrm>
            <a:off x="411479" y="964549"/>
            <a:ext cx="5034825" cy="1294007"/>
          </a:xfrm>
        </p:spPr>
        <p:txBody>
          <a:bodyPr anchor="b">
            <a:noAutofit/>
          </a:bodyPr>
          <a:lstStyle/>
          <a:p>
            <a:r>
              <a:rPr lang="en-US" sz="3600" dirty="0">
                <a:latin typeface="Georgia Pro"/>
              </a:rPr>
              <a:t>Data Collected from Endpoint Agents</a:t>
            </a:r>
          </a:p>
        </p:txBody>
      </p:sp>
      <p:sp>
        <p:nvSpPr>
          <p:cNvPr id="11"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9752EA3-22B7-7B85-0287-21BD0E2C6126}"/>
              </a:ext>
            </a:extLst>
          </p:cNvPr>
          <p:cNvSpPr>
            <a:spLocks noGrp="1"/>
          </p:cNvSpPr>
          <p:nvPr>
            <p:ph idx="1"/>
          </p:nvPr>
        </p:nvSpPr>
        <p:spPr>
          <a:xfrm>
            <a:off x="411480" y="2684095"/>
            <a:ext cx="4443154" cy="3492868"/>
          </a:xfrm>
        </p:spPr>
        <p:txBody>
          <a:bodyPr vert="horz" lIns="91440" tIns="45720" rIns="91440" bIns="45720" rtlCol="0" anchor="t">
            <a:normAutofit/>
          </a:bodyPr>
          <a:lstStyle/>
          <a:p>
            <a:r>
              <a:rPr lang="en-US" sz="1800" dirty="0">
                <a:latin typeface="Georgia Pro"/>
              </a:rPr>
              <a:t>We collect basic information about the OS, IP Address, Hostname, Network configuration and connections, Process information, Login information, Latest modified files, Connected users, Antivirus and Firewall configurations and Shares.</a:t>
            </a:r>
          </a:p>
          <a:p>
            <a:r>
              <a:rPr lang="en-US" sz="1800" dirty="0">
                <a:latin typeface="Georgia Pro"/>
              </a:rPr>
              <a:t>Example from a windows agent machine.</a:t>
            </a:r>
          </a:p>
        </p:txBody>
      </p:sp>
      <p:pic>
        <p:nvPicPr>
          <p:cNvPr id="4" name="Picture 5" descr="Text, letter&#10;&#10;Description automatically generated">
            <a:extLst>
              <a:ext uri="{FF2B5EF4-FFF2-40B4-BE49-F238E27FC236}">
                <a16:creationId xmlns:a16="http://schemas.microsoft.com/office/drawing/2014/main" id="{45878662-AA4E-541C-90A0-7C6BDB18A09A}"/>
              </a:ext>
            </a:extLst>
          </p:cNvPr>
          <p:cNvPicPr>
            <a:picLocks noChangeAspect="1"/>
          </p:cNvPicPr>
          <p:nvPr/>
        </p:nvPicPr>
        <p:blipFill>
          <a:blip r:embed="rId2"/>
          <a:stretch>
            <a:fillRect/>
          </a:stretch>
        </p:blipFill>
        <p:spPr>
          <a:xfrm>
            <a:off x="5526413" y="625683"/>
            <a:ext cx="6159229" cy="5551280"/>
          </a:xfrm>
          <a:prstGeom prst="rect">
            <a:avLst/>
          </a:prstGeom>
        </p:spPr>
      </p:pic>
    </p:spTree>
    <p:extLst>
      <p:ext uri="{BB962C8B-B14F-4D97-AF65-F5344CB8AC3E}">
        <p14:creationId xmlns:p14="http://schemas.microsoft.com/office/powerpoint/2010/main" val="9574465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amera lens close up">
            <a:extLst>
              <a:ext uri="{FF2B5EF4-FFF2-40B4-BE49-F238E27FC236}">
                <a16:creationId xmlns:a16="http://schemas.microsoft.com/office/drawing/2014/main" id="{4479E216-504D-3162-98BF-B1F2EEF4DFBA}"/>
              </a:ext>
            </a:extLst>
          </p:cNvPr>
          <p:cNvPicPr>
            <a:picLocks noChangeAspect="1"/>
          </p:cNvPicPr>
          <p:nvPr/>
        </p:nvPicPr>
        <p:blipFill rotWithShape="1">
          <a:blip r:embed="rId2"/>
          <a:srcRect t="15730"/>
          <a:stretch/>
        </p:blipFill>
        <p:spPr>
          <a:xfrm>
            <a:off x="20" y="10"/>
            <a:ext cx="12191980" cy="6857990"/>
          </a:xfrm>
          <a:prstGeom prst="rect">
            <a:avLst/>
          </a:prstGeom>
        </p:spPr>
      </p:pic>
      <p:sp>
        <p:nvSpPr>
          <p:cNvPr id="14" name="Rectangle 13">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5B15F877-46D2-435A-5C58-1CE7566E9F4D}"/>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b="1" dirty="0">
                <a:solidFill>
                  <a:schemeClr val="bg1"/>
                </a:solidFill>
                <a:latin typeface="+mj-lt"/>
                <a:ea typeface="+mj-ea"/>
                <a:cs typeface="+mj-cs"/>
              </a:rPr>
              <a:t>Demo</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9261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OC Recording">
            <a:hlinkClick r:id="" action="ppaction://media"/>
            <a:extLst>
              <a:ext uri="{FF2B5EF4-FFF2-40B4-BE49-F238E27FC236}">
                <a16:creationId xmlns:a16="http://schemas.microsoft.com/office/drawing/2014/main" id="{5C129546-CE52-F34D-736A-13B1C230477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4591" y="147042"/>
            <a:ext cx="11815299" cy="6573798"/>
          </a:xfrm>
          <a:prstGeom prst="rect">
            <a:avLst/>
          </a:prstGeom>
        </p:spPr>
      </p:pic>
    </p:spTree>
    <p:extLst>
      <p:ext uri="{BB962C8B-B14F-4D97-AF65-F5344CB8AC3E}">
        <p14:creationId xmlns:p14="http://schemas.microsoft.com/office/powerpoint/2010/main" val="1411230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6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610965-C768-8C85-CDA5-DFF92E84BAB1}"/>
              </a:ext>
            </a:extLst>
          </p:cNvPr>
          <p:cNvSpPr>
            <a:spLocks noGrp="1"/>
          </p:cNvSpPr>
          <p:nvPr>
            <p:ph type="title"/>
          </p:nvPr>
        </p:nvSpPr>
        <p:spPr>
          <a:xfrm>
            <a:off x="5080216" y="1392999"/>
            <a:ext cx="6272784" cy="1535051"/>
          </a:xfrm>
        </p:spPr>
        <p:txBody>
          <a:bodyPr anchor="b">
            <a:normAutofit/>
          </a:bodyPr>
          <a:lstStyle/>
          <a:p>
            <a:r>
              <a:rPr lang="en-US" dirty="0">
                <a:latin typeface="Georgia Pro"/>
              </a:rPr>
              <a:t>Future Work</a:t>
            </a:r>
          </a:p>
        </p:txBody>
      </p:sp>
      <p:pic>
        <p:nvPicPr>
          <p:cNvPr id="15" name="Picture 14" descr="A 3D pattern of ring shapes connected by lines">
            <a:extLst>
              <a:ext uri="{FF2B5EF4-FFF2-40B4-BE49-F238E27FC236}">
                <a16:creationId xmlns:a16="http://schemas.microsoft.com/office/drawing/2014/main" id="{A3249A2D-D7EB-73D3-8120-38FD0CD26996}"/>
              </a:ext>
            </a:extLst>
          </p:cNvPr>
          <p:cNvPicPr>
            <a:picLocks noChangeAspect="1"/>
          </p:cNvPicPr>
          <p:nvPr/>
        </p:nvPicPr>
        <p:blipFill rotWithShape="1">
          <a:blip r:embed="rId2"/>
          <a:srcRect l="14108" r="48938" b="-2"/>
          <a:stretch/>
        </p:blipFill>
        <p:spPr>
          <a:xfrm>
            <a:off x="20" y="10"/>
            <a:ext cx="4505305" cy="6857990"/>
          </a:xfrm>
          <a:prstGeom prst="rect">
            <a:avLst/>
          </a:prstGeom>
        </p:spPr>
      </p:pic>
      <p:sp>
        <p:nvSpPr>
          <p:cNvPr id="21"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9752EA3-22B7-7B85-0287-21BD0E2C6126}"/>
              </a:ext>
            </a:extLst>
          </p:cNvPr>
          <p:cNvSpPr>
            <a:spLocks noGrp="1"/>
          </p:cNvSpPr>
          <p:nvPr>
            <p:ph idx="1"/>
          </p:nvPr>
        </p:nvSpPr>
        <p:spPr>
          <a:xfrm>
            <a:off x="5080216" y="3064289"/>
            <a:ext cx="6272784" cy="2825686"/>
          </a:xfrm>
        </p:spPr>
        <p:txBody>
          <a:bodyPr vert="horz" lIns="91440" tIns="45720" rIns="91440" bIns="45720" rtlCol="0" anchor="t">
            <a:normAutofit/>
          </a:bodyPr>
          <a:lstStyle/>
          <a:p>
            <a:r>
              <a:rPr lang="en-US" sz="1800" dirty="0">
                <a:latin typeface="Georgia Pro"/>
              </a:rPr>
              <a:t>Implementing a database to store the data – Motivation: the SQL</a:t>
            </a:r>
          </a:p>
          <a:p>
            <a:r>
              <a:rPr lang="en-US" sz="1800" dirty="0">
                <a:latin typeface="Georgia Pro"/>
              </a:rPr>
              <a:t>Host Isolation</a:t>
            </a:r>
          </a:p>
          <a:p>
            <a:r>
              <a:rPr lang="en-US" sz="1800" dirty="0">
                <a:latin typeface="Georgia Pro"/>
              </a:rPr>
              <a:t>Memory dumping from the agent machine </a:t>
            </a:r>
          </a:p>
          <a:p>
            <a:r>
              <a:rPr lang="en-US" sz="1800" dirty="0">
                <a:latin typeface="Georgia Pro"/>
              </a:rPr>
              <a:t>Implementing a rule-processing framework</a:t>
            </a:r>
          </a:p>
          <a:p>
            <a:endParaRPr lang="en-US" sz="1800" dirty="0">
              <a:latin typeface="Georgia Pro"/>
            </a:endParaRPr>
          </a:p>
        </p:txBody>
      </p:sp>
    </p:spTree>
    <p:extLst>
      <p:ext uri="{BB962C8B-B14F-4D97-AF65-F5344CB8AC3E}">
        <p14:creationId xmlns:p14="http://schemas.microsoft.com/office/powerpoint/2010/main" val="1923298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0E4C519-FBE9-4ABE-A8F9-C2CBE32693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Shape, circle&#10;&#10;Description automatically generated">
            <a:extLst>
              <a:ext uri="{FF2B5EF4-FFF2-40B4-BE49-F238E27FC236}">
                <a16:creationId xmlns:a16="http://schemas.microsoft.com/office/drawing/2014/main" id="{9CB384A1-39DB-7CE3-B242-00E1DD29DE09}"/>
              </a:ext>
            </a:extLst>
          </p:cNvPr>
          <p:cNvPicPr>
            <a:picLocks noChangeAspect="1"/>
          </p:cNvPicPr>
          <p:nvPr/>
        </p:nvPicPr>
        <p:blipFill rotWithShape="1">
          <a:blip r:embed="rId2"/>
          <a:srcRect t="16658" b="13010"/>
          <a:stretch/>
        </p:blipFill>
        <p:spPr>
          <a:xfrm>
            <a:off x="3245637" y="-1"/>
            <a:ext cx="8946363" cy="6858000"/>
          </a:xfrm>
          <a:custGeom>
            <a:avLst/>
            <a:gdLst/>
            <a:ahLst/>
            <a:cxnLst/>
            <a:rect l="l" t="t" r="r" b="b"/>
            <a:pathLst>
              <a:path w="8946363" h="6858000">
                <a:moveTo>
                  <a:pt x="0" y="0"/>
                </a:moveTo>
                <a:lnTo>
                  <a:pt x="8946363" y="0"/>
                </a:lnTo>
                <a:lnTo>
                  <a:pt x="8946363" y="6858000"/>
                </a:lnTo>
                <a:lnTo>
                  <a:pt x="1" y="6858000"/>
                </a:lnTo>
                <a:lnTo>
                  <a:pt x="60040" y="6788731"/>
                </a:lnTo>
                <a:cubicBezTo>
                  <a:pt x="770566" y="5928901"/>
                  <a:pt x="1210035" y="4741057"/>
                  <a:pt x="1210035" y="3429001"/>
                </a:cubicBezTo>
                <a:cubicBezTo>
                  <a:pt x="1210035" y="2116945"/>
                  <a:pt x="770566" y="929101"/>
                  <a:pt x="60040" y="69272"/>
                </a:cubicBezTo>
                <a:close/>
              </a:path>
            </a:pathLst>
          </a:custGeom>
        </p:spPr>
      </p:pic>
      <p:sp useBgFill="1">
        <p:nvSpPr>
          <p:cNvPr id="22" name="Freeform: Shape 21">
            <a:extLst>
              <a:ext uri="{FF2B5EF4-FFF2-40B4-BE49-F238E27FC236}">
                <a16:creationId xmlns:a16="http://schemas.microsoft.com/office/drawing/2014/main" id="{80EC29FB-299E-49F3-8C7B-01199632A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455672" cy="6858000"/>
          </a:xfrm>
          <a:custGeom>
            <a:avLst/>
            <a:gdLst>
              <a:gd name="connsiteX0" fmla="*/ 0 w 4455672"/>
              <a:gd name="connsiteY0" fmla="*/ 0 h 6858000"/>
              <a:gd name="connsiteX1" fmla="*/ 3245636 w 4455672"/>
              <a:gd name="connsiteY1" fmla="*/ 0 h 6858000"/>
              <a:gd name="connsiteX2" fmla="*/ 3305677 w 4455672"/>
              <a:gd name="connsiteY2" fmla="*/ 69272 h 6858000"/>
              <a:gd name="connsiteX3" fmla="*/ 4455672 w 4455672"/>
              <a:gd name="connsiteY3" fmla="*/ 3429001 h 6858000"/>
              <a:gd name="connsiteX4" fmla="*/ 3305677 w 4455672"/>
              <a:gd name="connsiteY4" fmla="*/ 6788731 h 6858000"/>
              <a:gd name="connsiteX5" fmla="*/ 3245638 w 4455672"/>
              <a:gd name="connsiteY5" fmla="*/ 6858000 h 6858000"/>
              <a:gd name="connsiteX6" fmla="*/ 0 w 445567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2" h="6858000">
                <a:moveTo>
                  <a:pt x="0" y="0"/>
                </a:moveTo>
                <a:lnTo>
                  <a:pt x="3245636" y="0"/>
                </a:lnTo>
                <a:lnTo>
                  <a:pt x="3305677" y="69272"/>
                </a:lnTo>
                <a:cubicBezTo>
                  <a:pt x="4016203" y="929101"/>
                  <a:pt x="4455672" y="2116945"/>
                  <a:pt x="4455672" y="3429001"/>
                </a:cubicBezTo>
                <a:cubicBezTo>
                  <a:pt x="4455672" y="4741057"/>
                  <a:pt x="4016203" y="5928901"/>
                  <a:pt x="3305677" y="6788731"/>
                </a:cubicBezTo>
                <a:lnTo>
                  <a:pt x="3245638"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4" name="Freeform: Shape 23">
            <a:extLst>
              <a:ext uri="{FF2B5EF4-FFF2-40B4-BE49-F238E27FC236}">
                <a16:creationId xmlns:a16="http://schemas.microsoft.com/office/drawing/2014/main" id="{C29A2522-B27A-45C5-897B-79A1407D1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8" cy="6858000"/>
          </a:xfrm>
          <a:custGeom>
            <a:avLst/>
            <a:gdLst>
              <a:gd name="connsiteX0" fmla="*/ 0 w 4446528"/>
              <a:gd name="connsiteY0" fmla="*/ 0 h 6858000"/>
              <a:gd name="connsiteX1" fmla="*/ 3236492 w 4446528"/>
              <a:gd name="connsiteY1" fmla="*/ 0 h 6858000"/>
              <a:gd name="connsiteX2" fmla="*/ 3296533 w 4446528"/>
              <a:gd name="connsiteY2" fmla="*/ 69272 h 6858000"/>
              <a:gd name="connsiteX3" fmla="*/ 4446528 w 4446528"/>
              <a:gd name="connsiteY3" fmla="*/ 3429001 h 6858000"/>
              <a:gd name="connsiteX4" fmla="*/ 3296533 w 4446528"/>
              <a:gd name="connsiteY4" fmla="*/ 6788731 h 6858000"/>
              <a:gd name="connsiteX5" fmla="*/ 3236494 w 4446528"/>
              <a:gd name="connsiteY5" fmla="*/ 6858000 h 6858000"/>
              <a:gd name="connsiteX6" fmla="*/ 0 w 444652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8" h="6858000">
                <a:moveTo>
                  <a:pt x="0" y="0"/>
                </a:moveTo>
                <a:lnTo>
                  <a:pt x="3236492" y="0"/>
                </a:lnTo>
                <a:lnTo>
                  <a:pt x="3296533" y="69272"/>
                </a:lnTo>
                <a:cubicBezTo>
                  <a:pt x="4007059" y="929101"/>
                  <a:pt x="4446528" y="2116945"/>
                  <a:pt x="4446528" y="3429001"/>
                </a:cubicBezTo>
                <a:cubicBezTo>
                  <a:pt x="4446528" y="4741057"/>
                  <a:pt x="4007059" y="5928901"/>
                  <a:pt x="3296533" y="6788731"/>
                </a:cubicBezTo>
                <a:lnTo>
                  <a:pt x="3236494"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p:cNvSpPr>
            <a:spLocks noGrp="1"/>
          </p:cNvSpPr>
          <p:nvPr>
            <p:ph type="ctrTitle"/>
          </p:nvPr>
        </p:nvSpPr>
        <p:spPr>
          <a:xfrm>
            <a:off x="362129" y="1484017"/>
            <a:ext cx="3438144" cy="1239012"/>
          </a:xfrm>
        </p:spPr>
        <p:txBody>
          <a:bodyPr anchor="ctr">
            <a:normAutofit/>
          </a:bodyPr>
          <a:lstStyle/>
          <a:p>
            <a:r>
              <a:rPr lang="en-US" dirty="0">
                <a:latin typeface="Georgia Pro"/>
              </a:rPr>
              <a:t>Skeleton :p </a:t>
            </a:r>
            <a:br>
              <a:rPr lang="en-US" dirty="0">
                <a:latin typeface="Georgia Pro"/>
              </a:rPr>
            </a:br>
            <a:endParaRPr lang="en-US" dirty="0">
              <a:latin typeface="Georgia Pro"/>
            </a:endParaRPr>
          </a:p>
        </p:txBody>
      </p:sp>
      <p:sp>
        <p:nvSpPr>
          <p:cNvPr id="26" name="Rectangle 25">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0961"/>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4181" y="2443480"/>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p:cNvSpPr>
            <a:spLocks noGrp="1"/>
          </p:cNvSpPr>
          <p:nvPr>
            <p:ph idx="1"/>
          </p:nvPr>
        </p:nvSpPr>
        <p:spPr>
          <a:xfrm>
            <a:off x="371094" y="2718054"/>
            <a:ext cx="3438906" cy="3207258"/>
          </a:xfrm>
        </p:spPr>
        <p:txBody>
          <a:bodyPr vert="horz" lIns="91440" tIns="45720" rIns="91440" bIns="45720" rtlCol="0" anchor="t">
            <a:normAutofit/>
          </a:bodyPr>
          <a:lstStyle/>
          <a:p>
            <a:pPr>
              <a:lnSpc>
                <a:spcPct val="100000"/>
              </a:lnSpc>
            </a:pPr>
            <a:r>
              <a:rPr lang="en-US" sz="1600" dirty="0">
                <a:latin typeface="Georgia Pro"/>
              </a:rPr>
              <a:t>Introduction</a:t>
            </a:r>
          </a:p>
          <a:p>
            <a:pPr>
              <a:lnSpc>
                <a:spcPct val="100000"/>
              </a:lnSpc>
            </a:pPr>
            <a:r>
              <a:rPr lang="en-US" sz="1600" dirty="0">
                <a:latin typeface="Georgia Pro"/>
              </a:rPr>
              <a:t>Existing Landscape</a:t>
            </a:r>
          </a:p>
          <a:p>
            <a:pPr>
              <a:lnSpc>
                <a:spcPct val="100000"/>
              </a:lnSpc>
            </a:pPr>
            <a:r>
              <a:rPr lang="en-US" sz="1600" dirty="0">
                <a:latin typeface="Georgia Pro"/>
              </a:rPr>
              <a:t>Motivation Begins and Rises</a:t>
            </a:r>
          </a:p>
          <a:p>
            <a:pPr>
              <a:lnSpc>
                <a:spcPct val="100000"/>
              </a:lnSpc>
            </a:pPr>
            <a:r>
              <a:rPr lang="en-US" sz="1600" dirty="0">
                <a:latin typeface="Georgia Pro"/>
              </a:rPr>
              <a:t>Tech Stack</a:t>
            </a:r>
          </a:p>
          <a:p>
            <a:pPr>
              <a:lnSpc>
                <a:spcPct val="100000"/>
              </a:lnSpc>
            </a:pPr>
            <a:r>
              <a:rPr lang="en-US" sz="1600" dirty="0">
                <a:latin typeface="Georgia Pro"/>
              </a:rPr>
              <a:t>Architecture</a:t>
            </a:r>
          </a:p>
          <a:p>
            <a:pPr>
              <a:lnSpc>
                <a:spcPct val="100000"/>
              </a:lnSpc>
            </a:pPr>
            <a:r>
              <a:rPr lang="en-US" sz="1600" dirty="0">
                <a:latin typeface="Georgia Pro"/>
              </a:rPr>
              <a:t>Servers and Agent</a:t>
            </a:r>
          </a:p>
          <a:p>
            <a:pPr>
              <a:lnSpc>
                <a:spcPct val="100000"/>
              </a:lnSpc>
            </a:pPr>
            <a:r>
              <a:rPr lang="en-US" sz="1600" dirty="0">
                <a:latin typeface="Georgia Pro"/>
              </a:rPr>
              <a:t>What data is collected</a:t>
            </a:r>
          </a:p>
          <a:p>
            <a:pPr>
              <a:lnSpc>
                <a:spcPct val="100000"/>
              </a:lnSpc>
            </a:pPr>
            <a:r>
              <a:rPr lang="en-US" sz="1600" dirty="0">
                <a:latin typeface="Georgia Pro"/>
              </a:rPr>
              <a:t>Demo Video</a:t>
            </a:r>
          </a:p>
          <a:p>
            <a:pPr>
              <a:lnSpc>
                <a:spcPct val="100000"/>
              </a:lnSpc>
            </a:pPr>
            <a:endParaRPr lang="en-US" sz="1600" dirty="0">
              <a:latin typeface="Georgia Pro"/>
            </a:endParaRPr>
          </a:p>
          <a:p>
            <a:pPr>
              <a:lnSpc>
                <a:spcPct val="100000"/>
              </a:lnSpc>
            </a:pPr>
            <a:endParaRPr lang="en-US" sz="1600" dirty="0">
              <a:latin typeface="Georgia Pro"/>
            </a:endParaRPr>
          </a:p>
          <a:p>
            <a:pPr>
              <a:lnSpc>
                <a:spcPct val="100000"/>
              </a:lnSpc>
            </a:pPr>
            <a:endParaRPr lang="en-US" sz="1600" dirty="0">
              <a:latin typeface="Georgia Pro"/>
            </a:endParaRPr>
          </a:p>
        </p:txBody>
      </p:sp>
    </p:spTree>
    <p:extLst>
      <p:ext uri="{BB962C8B-B14F-4D97-AF65-F5344CB8AC3E}">
        <p14:creationId xmlns:p14="http://schemas.microsoft.com/office/powerpoint/2010/main" val="2952867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qua and green fractal background like floral petal">
            <a:extLst>
              <a:ext uri="{FF2B5EF4-FFF2-40B4-BE49-F238E27FC236}">
                <a16:creationId xmlns:a16="http://schemas.microsoft.com/office/drawing/2014/main" id="{F1C40AE8-194B-980B-63E5-E12BBD6FE86A}"/>
              </a:ext>
            </a:extLst>
          </p:cNvPr>
          <p:cNvPicPr>
            <a:picLocks noChangeAspect="1"/>
          </p:cNvPicPr>
          <p:nvPr/>
        </p:nvPicPr>
        <p:blipFill rotWithShape="1">
          <a:blip r:embed="rId2"/>
          <a:srcRect t="25578" b="25582"/>
          <a:stretch/>
        </p:blipFill>
        <p:spPr>
          <a:xfrm>
            <a:off x="20" y="10"/>
            <a:ext cx="12191980" cy="4465973"/>
          </a:xfrm>
          <a:prstGeom prst="rect">
            <a:avLst/>
          </a:prstGeom>
        </p:spPr>
      </p:pic>
      <p:sp>
        <p:nvSpPr>
          <p:cNvPr id="22" name="Rectangle: Rounded Corners 21">
            <a:extLst>
              <a:ext uri="{FF2B5EF4-FFF2-40B4-BE49-F238E27FC236}">
                <a16:creationId xmlns:a16="http://schemas.microsoft.com/office/drawing/2014/main" id="{F97E7EA2-EDCD-47E9-81BC-415C606D1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19552"/>
            <a:ext cx="9382538"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566928" y="4203278"/>
            <a:ext cx="8557193" cy="536063"/>
          </a:xfrm>
        </p:spPr>
        <p:txBody>
          <a:bodyPr>
            <a:noAutofit/>
          </a:bodyPr>
          <a:lstStyle/>
          <a:p>
            <a:r>
              <a:rPr lang="en-US" dirty="0">
                <a:solidFill>
                  <a:schemeClr val="bg1"/>
                </a:solidFill>
                <a:latin typeface="Georgia Pro"/>
              </a:rPr>
              <a:t>Introduction</a:t>
            </a:r>
          </a:p>
        </p:txBody>
      </p:sp>
      <p:sp>
        <p:nvSpPr>
          <p:cNvPr id="3" name="Content Placeholder"/>
          <p:cNvSpPr>
            <a:spLocks noGrp="1"/>
          </p:cNvSpPr>
          <p:nvPr>
            <p:ph idx="1"/>
          </p:nvPr>
        </p:nvSpPr>
        <p:spPr>
          <a:xfrm>
            <a:off x="566928" y="4956314"/>
            <a:ext cx="11058144" cy="1306417"/>
          </a:xfrm>
        </p:spPr>
        <p:txBody>
          <a:bodyPr vert="horz" lIns="91440" tIns="45720" rIns="91440" bIns="45720" rtlCol="0" anchor="t">
            <a:normAutofit/>
          </a:bodyPr>
          <a:lstStyle/>
          <a:p>
            <a:pPr marL="0" indent="0">
              <a:buNone/>
            </a:pPr>
            <a:r>
              <a:rPr lang="en-US" sz="1800" dirty="0">
                <a:latin typeface="Georgia Pro"/>
              </a:rPr>
              <a:t>In this presentation, we introduce a new forensic framework that can minimize the time to response and accelerate the process of evidence acquisition for forensic investigation.</a:t>
            </a:r>
          </a:p>
        </p:txBody>
      </p:sp>
    </p:spTree>
    <p:extLst>
      <p:ext uri="{BB962C8B-B14F-4D97-AF65-F5344CB8AC3E}">
        <p14:creationId xmlns:p14="http://schemas.microsoft.com/office/powerpoint/2010/main" val="7103933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BA9AFC-EED9-4B83-AD84-78D729C8252A}"/>
              </a:ext>
            </a:extLst>
          </p:cNvPr>
          <p:cNvSpPr>
            <a:spLocks noGrp="1"/>
          </p:cNvSpPr>
          <p:nvPr>
            <p:ph type="title"/>
          </p:nvPr>
        </p:nvSpPr>
        <p:spPr>
          <a:xfrm>
            <a:off x="5089180" y="1076324"/>
            <a:ext cx="6227962" cy="1768133"/>
          </a:xfrm>
        </p:spPr>
        <p:txBody>
          <a:bodyPr anchor="b">
            <a:normAutofit/>
          </a:bodyPr>
          <a:lstStyle/>
          <a:p>
            <a:r>
              <a:rPr lang="en-US" dirty="0">
                <a:latin typeface="Georgia Pro"/>
              </a:rPr>
              <a:t>The Existing Landscape</a:t>
            </a:r>
            <a:endParaRPr lang="en-US">
              <a:latin typeface="Georgia Pro"/>
            </a:endParaRPr>
          </a:p>
        </p:txBody>
      </p:sp>
      <p:pic>
        <p:nvPicPr>
          <p:cNvPr id="5" name="Picture 4" descr="A fingerprint in black and white">
            <a:extLst>
              <a:ext uri="{FF2B5EF4-FFF2-40B4-BE49-F238E27FC236}">
                <a16:creationId xmlns:a16="http://schemas.microsoft.com/office/drawing/2014/main" id="{5FCEC925-9512-4A9F-1B69-0BD5CF9CB8E6}"/>
              </a:ext>
            </a:extLst>
          </p:cNvPr>
          <p:cNvPicPr>
            <a:picLocks noChangeAspect="1"/>
          </p:cNvPicPr>
          <p:nvPr/>
        </p:nvPicPr>
        <p:blipFill rotWithShape="1">
          <a:blip r:embed="rId2"/>
          <a:srcRect l="28964" r="27188" b="4"/>
          <a:stretch/>
        </p:blipFill>
        <p:spPr>
          <a:xfrm>
            <a:off x="20" y="10"/>
            <a:ext cx="4505305" cy="6857990"/>
          </a:xfrm>
          <a:prstGeom prst="rect">
            <a:avLst/>
          </a:prstGeom>
        </p:spPr>
      </p:pic>
      <p:sp>
        <p:nvSpPr>
          <p:cNvPr id="11"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590E135-0782-323B-DCD0-359ABF4E34F6}"/>
              </a:ext>
            </a:extLst>
          </p:cNvPr>
          <p:cNvSpPr>
            <a:spLocks noGrp="1"/>
          </p:cNvSpPr>
          <p:nvPr>
            <p:ph idx="1"/>
          </p:nvPr>
        </p:nvSpPr>
        <p:spPr>
          <a:xfrm>
            <a:off x="5098145" y="3127158"/>
            <a:ext cx="6272784" cy="2825686"/>
          </a:xfrm>
        </p:spPr>
        <p:txBody>
          <a:bodyPr vert="horz" lIns="91440" tIns="45720" rIns="91440" bIns="45720" rtlCol="0" anchor="t">
            <a:noAutofit/>
          </a:bodyPr>
          <a:lstStyle/>
          <a:p>
            <a:pPr>
              <a:lnSpc>
                <a:spcPct val="100000"/>
              </a:lnSpc>
            </a:pPr>
            <a:r>
              <a:rPr lang="en-US" sz="1600" dirty="0">
                <a:latin typeface="Georgia Pro"/>
              </a:rPr>
              <a:t>In the digital landscape, detecting a breach takes a very long time.</a:t>
            </a:r>
          </a:p>
          <a:p>
            <a:pPr>
              <a:lnSpc>
                <a:spcPct val="100000"/>
              </a:lnSpc>
            </a:pPr>
            <a:r>
              <a:rPr lang="en-US" sz="1600" dirty="0">
                <a:latin typeface="Georgia Pro"/>
              </a:rPr>
              <a:t>After an incident is identified, the IR Team first identifies and isolates the affected assets.</a:t>
            </a:r>
          </a:p>
          <a:p>
            <a:pPr>
              <a:lnSpc>
                <a:spcPct val="100000"/>
              </a:lnSpc>
            </a:pPr>
            <a:r>
              <a:rPr lang="en-US" sz="1600" dirty="0">
                <a:latin typeface="Georgia Pro"/>
              </a:rPr>
              <a:t>After remediation, the Forensic Investigation Team starts an investigation on  the assets to identify the cause of the incident, the level of damage and how it could have been avoided.</a:t>
            </a:r>
          </a:p>
          <a:p>
            <a:pPr>
              <a:lnSpc>
                <a:spcPct val="100000"/>
              </a:lnSpc>
            </a:pPr>
            <a:r>
              <a:rPr lang="en-US" sz="1600" dirty="0">
                <a:latin typeface="Georgia Pro"/>
              </a:rPr>
              <a:t>Typical tools used in such situations are SIEM like </a:t>
            </a:r>
            <a:r>
              <a:rPr lang="en-US" sz="1600" dirty="0" err="1">
                <a:latin typeface="Georgia Pro"/>
              </a:rPr>
              <a:t>Qradar</a:t>
            </a:r>
            <a:r>
              <a:rPr lang="en-US" sz="1600" dirty="0">
                <a:latin typeface="Georgia Pro"/>
              </a:rPr>
              <a:t>, Log Analysis with Splunk, and Forensic investigation with tools such as Encase and FTK.</a:t>
            </a:r>
          </a:p>
        </p:txBody>
      </p:sp>
    </p:spTree>
    <p:extLst>
      <p:ext uri="{BB962C8B-B14F-4D97-AF65-F5344CB8AC3E}">
        <p14:creationId xmlns:p14="http://schemas.microsoft.com/office/powerpoint/2010/main" val="25482385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BA9AFC-EED9-4B83-AD84-78D729C8252A}"/>
              </a:ext>
            </a:extLst>
          </p:cNvPr>
          <p:cNvSpPr>
            <a:spLocks noGrp="1"/>
          </p:cNvSpPr>
          <p:nvPr>
            <p:ph type="title"/>
          </p:nvPr>
        </p:nvSpPr>
        <p:spPr>
          <a:xfrm>
            <a:off x="5080216" y="1264583"/>
            <a:ext cx="6272784" cy="1535051"/>
          </a:xfrm>
        </p:spPr>
        <p:txBody>
          <a:bodyPr anchor="b">
            <a:normAutofit/>
          </a:bodyPr>
          <a:lstStyle/>
          <a:p>
            <a:r>
              <a:rPr lang="en-US" dirty="0">
                <a:latin typeface="Georgia Pro"/>
              </a:rPr>
              <a:t>The Existing Landscape</a:t>
            </a:r>
            <a:endParaRPr lang="en-US">
              <a:latin typeface="Georgia Pro"/>
            </a:endParaRPr>
          </a:p>
        </p:txBody>
      </p:sp>
      <p:pic>
        <p:nvPicPr>
          <p:cNvPr id="5" name="Picture 4" descr="A fingerprint in black and white">
            <a:extLst>
              <a:ext uri="{FF2B5EF4-FFF2-40B4-BE49-F238E27FC236}">
                <a16:creationId xmlns:a16="http://schemas.microsoft.com/office/drawing/2014/main" id="{5FCEC925-9512-4A9F-1B69-0BD5CF9CB8E6}"/>
              </a:ext>
            </a:extLst>
          </p:cNvPr>
          <p:cNvPicPr>
            <a:picLocks noChangeAspect="1"/>
          </p:cNvPicPr>
          <p:nvPr/>
        </p:nvPicPr>
        <p:blipFill rotWithShape="1">
          <a:blip r:embed="rId2"/>
          <a:srcRect l="28964" r="27188" b="4"/>
          <a:stretch/>
        </p:blipFill>
        <p:spPr>
          <a:xfrm>
            <a:off x="20" y="10"/>
            <a:ext cx="4505305" cy="6857990"/>
          </a:xfrm>
          <a:prstGeom prst="rect">
            <a:avLst/>
          </a:prstGeom>
        </p:spPr>
      </p:pic>
      <p:sp>
        <p:nvSpPr>
          <p:cNvPr id="11"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590E135-0782-323B-DCD0-359ABF4E34F6}"/>
              </a:ext>
            </a:extLst>
          </p:cNvPr>
          <p:cNvSpPr>
            <a:spLocks noGrp="1"/>
          </p:cNvSpPr>
          <p:nvPr>
            <p:ph idx="1"/>
          </p:nvPr>
        </p:nvSpPr>
        <p:spPr>
          <a:xfrm>
            <a:off x="5098145" y="3082335"/>
            <a:ext cx="6272784" cy="2825686"/>
          </a:xfrm>
        </p:spPr>
        <p:txBody>
          <a:bodyPr vert="horz" lIns="91440" tIns="45720" rIns="91440" bIns="45720" rtlCol="0" anchor="t">
            <a:noAutofit/>
          </a:bodyPr>
          <a:lstStyle/>
          <a:p>
            <a:r>
              <a:rPr lang="en-US" sz="1600" dirty="0">
                <a:latin typeface="Georgia Pro"/>
                <a:ea typeface="+mn-lt"/>
                <a:cs typeface="+mn-lt"/>
              </a:rPr>
              <a:t>We observed that the longer it takes to identify breaches, the more devastating the incident is to the organization.</a:t>
            </a:r>
            <a:endParaRPr lang="en-US" sz="1600">
              <a:latin typeface="Georgia Pro"/>
            </a:endParaRPr>
          </a:p>
          <a:p>
            <a:r>
              <a:rPr lang="en-US" sz="1600" dirty="0">
                <a:latin typeface="Georgia Pro"/>
                <a:ea typeface="+mn-lt"/>
                <a:cs typeface="+mn-lt"/>
              </a:rPr>
              <a:t>This leads to more difficulties when conducting investigation and ends up costing more to recover from a breach.</a:t>
            </a:r>
            <a:endParaRPr lang="en-US" sz="1600">
              <a:latin typeface="Georgia Pro"/>
            </a:endParaRPr>
          </a:p>
          <a:p>
            <a:r>
              <a:rPr lang="en-US" sz="1600" dirty="0">
                <a:latin typeface="Georgia Pro"/>
                <a:ea typeface="+mn-lt"/>
                <a:cs typeface="+mn-lt"/>
              </a:rPr>
              <a:t>We have repeatedly observed that faster breach identifications leads to faster responses and better insights about the TTP(s) used.</a:t>
            </a:r>
          </a:p>
          <a:p>
            <a:r>
              <a:rPr lang="en-US" sz="1600" dirty="0">
                <a:latin typeface="Georgia Pro"/>
                <a:ea typeface="+mn-lt"/>
                <a:cs typeface="+mn-lt"/>
              </a:rPr>
              <a:t>In addition to this, the cost of using high priced proprietary tools can be pretty hard on small-medium sized businesses.</a:t>
            </a:r>
          </a:p>
        </p:txBody>
      </p:sp>
    </p:spTree>
    <p:extLst>
      <p:ext uri="{BB962C8B-B14F-4D97-AF65-F5344CB8AC3E}">
        <p14:creationId xmlns:p14="http://schemas.microsoft.com/office/powerpoint/2010/main" val="1446168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6838569"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22F66EE-5A51-DB75-BE05-9383A10F5BB7}"/>
              </a:ext>
            </a:extLst>
          </p:cNvPr>
          <p:cNvSpPr>
            <a:spLocks noGrp="1"/>
          </p:cNvSpPr>
          <p:nvPr>
            <p:ph type="title"/>
          </p:nvPr>
        </p:nvSpPr>
        <p:spPr>
          <a:xfrm>
            <a:off x="841246" y="978619"/>
            <a:ext cx="5991244" cy="1106424"/>
          </a:xfrm>
        </p:spPr>
        <p:txBody>
          <a:bodyPr>
            <a:normAutofit/>
          </a:bodyPr>
          <a:lstStyle/>
          <a:p>
            <a:r>
              <a:rPr lang="en-US" dirty="0">
                <a:latin typeface="Georgia Pro"/>
              </a:rPr>
              <a:t>Motivation Begins</a:t>
            </a:r>
          </a:p>
        </p:txBody>
      </p:sp>
      <p:sp>
        <p:nvSpPr>
          <p:cNvPr id="25" name="Rectangle 24">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8" y="2093976"/>
            <a:ext cx="5846683"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F4B4C8E2-BFE5-D126-BF2A-89801E10823B}"/>
              </a:ext>
            </a:extLst>
          </p:cNvPr>
          <p:cNvSpPr>
            <a:spLocks noGrp="1"/>
          </p:cNvSpPr>
          <p:nvPr>
            <p:ph idx="1"/>
          </p:nvPr>
        </p:nvSpPr>
        <p:spPr>
          <a:xfrm>
            <a:off x="841248" y="2252870"/>
            <a:ext cx="5993892" cy="3560251"/>
          </a:xfrm>
        </p:spPr>
        <p:txBody>
          <a:bodyPr vert="horz" lIns="91440" tIns="45720" rIns="91440" bIns="45720" rtlCol="0" anchor="t">
            <a:normAutofit/>
          </a:bodyPr>
          <a:lstStyle/>
          <a:p>
            <a:pPr>
              <a:lnSpc>
                <a:spcPct val="100000"/>
              </a:lnSpc>
            </a:pPr>
            <a:r>
              <a:rPr lang="en-US" sz="1600" dirty="0">
                <a:latin typeface="Georgia Pro"/>
              </a:rPr>
              <a:t>We wanted to develop a framework which would perform the following functions:</a:t>
            </a:r>
          </a:p>
          <a:p>
            <a:pPr lvl="1">
              <a:lnSpc>
                <a:spcPct val="100000"/>
              </a:lnSpc>
            </a:pPr>
            <a:r>
              <a:rPr lang="en-US" sz="1600" dirty="0">
                <a:latin typeface="Georgia Pro"/>
              </a:rPr>
              <a:t>Create honeytokens to bait threat actors</a:t>
            </a:r>
          </a:p>
          <a:p>
            <a:pPr lvl="1">
              <a:lnSpc>
                <a:spcPct val="100000"/>
              </a:lnSpc>
            </a:pPr>
            <a:r>
              <a:rPr lang="en-US" sz="1600" dirty="0">
                <a:latin typeface="Georgia Pro"/>
              </a:rPr>
              <a:t>Log potential breaches</a:t>
            </a:r>
          </a:p>
          <a:p>
            <a:pPr lvl="1">
              <a:lnSpc>
                <a:spcPct val="100000"/>
              </a:lnSpc>
            </a:pPr>
            <a:r>
              <a:rPr lang="en-US" sz="1600" dirty="0">
                <a:latin typeface="Georgia Pro"/>
              </a:rPr>
              <a:t>Instruct the associated agents in endpoints to collect initial forensic data</a:t>
            </a:r>
          </a:p>
          <a:p>
            <a:pPr lvl="1">
              <a:lnSpc>
                <a:spcPct val="100000"/>
              </a:lnSpc>
            </a:pPr>
            <a:r>
              <a:rPr lang="en-US" sz="1600" dirty="0">
                <a:latin typeface="Georgia Pro"/>
              </a:rPr>
              <a:t>Exfiltrate the collected data to a centralized server for further analysis</a:t>
            </a:r>
          </a:p>
          <a:p>
            <a:pPr lvl="1">
              <a:lnSpc>
                <a:spcPct val="100000"/>
              </a:lnSpc>
            </a:pPr>
            <a:r>
              <a:rPr lang="en-US" sz="1600" dirty="0">
                <a:latin typeface="Georgia Pro"/>
              </a:rPr>
              <a:t>Reduce time to incident response</a:t>
            </a:r>
          </a:p>
          <a:p>
            <a:pPr lvl="1">
              <a:lnSpc>
                <a:spcPct val="100000"/>
              </a:lnSpc>
            </a:pPr>
            <a:r>
              <a:rPr lang="en-US" sz="1600" dirty="0">
                <a:latin typeface="Georgia Pro"/>
              </a:rPr>
              <a:t>Be Extensible</a:t>
            </a:r>
          </a:p>
          <a:p>
            <a:pPr lvl="1">
              <a:lnSpc>
                <a:spcPct val="100000"/>
              </a:lnSpc>
            </a:pPr>
            <a:r>
              <a:rPr lang="en-US" sz="1600" dirty="0">
                <a:latin typeface="Georgia Pro"/>
              </a:rPr>
              <a:t>Encourage Open-Source Contribution</a:t>
            </a:r>
          </a:p>
          <a:p>
            <a:pPr lvl="1">
              <a:lnSpc>
                <a:spcPct val="100000"/>
              </a:lnSpc>
            </a:pPr>
            <a:r>
              <a:rPr lang="en-US" sz="1600" dirty="0">
                <a:latin typeface="Georgia Pro"/>
              </a:rPr>
              <a:t>Be Free of Charge.</a:t>
            </a:r>
          </a:p>
          <a:p>
            <a:pPr lvl="1">
              <a:lnSpc>
                <a:spcPct val="100000"/>
              </a:lnSpc>
            </a:pPr>
            <a:endParaRPr lang="en-US" sz="1600" dirty="0">
              <a:latin typeface="Georgia Pro"/>
            </a:endParaRPr>
          </a:p>
        </p:txBody>
      </p:sp>
      <p:pic>
        <p:nvPicPr>
          <p:cNvPr id="7" name="Graphic 6" descr="Laptop Secure">
            <a:extLst>
              <a:ext uri="{FF2B5EF4-FFF2-40B4-BE49-F238E27FC236}">
                <a16:creationId xmlns:a16="http://schemas.microsoft.com/office/drawing/2014/main" id="{F83E8E08-BD3E-2B20-F6AC-20A78446FF4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79814" y="1329879"/>
            <a:ext cx="4097657" cy="4097657"/>
          </a:xfrm>
          <a:prstGeom prst="rect">
            <a:avLst/>
          </a:prstGeom>
        </p:spPr>
      </p:pic>
    </p:spTree>
    <p:extLst>
      <p:ext uri="{BB962C8B-B14F-4D97-AF65-F5344CB8AC3E}">
        <p14:creationId xmlns:p14="http://schemas.microsoft.com/office/powerpoint/2010/main" val="4063435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6838569"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22F66EE-5A51-DB75-BE05-9383A10F5BB7}"/>
              </a:ext>
            </a:extLst>
          </p:cNvPr>
          <p:cNvSpPr>
            <a:spLocks noGrp="1"/>
          </p:cNvSpPr>
          <p:nvPr>
            <p:ph type="title"/>
          </p:nvPr>
        </p:nvSpPr>
        <p:spPr>
          <a:xfrm>
            <a:off x="841246" y="978619"/>
            <a:ext cx="5991244" cy="1106424"/>
          </a:xfrm>
        </p:spPr>
        <p:txBody>
          <a:bodyPr>
            <a:normAutofit/>
          </a:bodyPr>
          <a:lstStyle/>
          <a:p>
            <a:r>
              <a:rPr lang="en-US" dirty="0">
                <a:latin typeface="Georgia Pro"/>
              </a:rPr>
              <a:t>Motivation Rises</a:t>
            </a:r>
          </a:p>
        </p:txBody>
      </p:sp>
      <p:sp>
        <p:nvSpPr>
          <p:cNvPr id="25" name="Rectangle 24">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8" y="2093976"/>
            <a:ext cx="5846683"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F4B4C8E2-BFE5-D126-BF2A-89801E10823B}"/>
              </a:ext>
            </a:extLst>
          </p:cNvPr>
          <p:cNvSpPr>
            <a:spLocks noGrp="1"/>
          </p:cNvSpPr>
          <p:nvPr>
            <p:ph idx="1"/>
          </p:nvPr>
        </p:nvSpPr>
        <p:spPr>
          <a:xfrm>
            <a:off x="841248" y="2252870"/>
            <a:ext cx="5993892" cy="3560251"/>
          </a:xfrm>
        </p:spPr>
        <p:txBody>
          <a:bodyPr vert="horz" lIns="91440" tIns="45720" rIns="91440" bIns="45720" rtlCol="0" anchor="t">
            <a:normAutofit/>
          </a:bodyPr>
          <a:lstStyle/>
          <a:p>
            <a:pPr>
              <a:lnSpc>
                <a:spcPct val="100000"/>
              </a:lnSpc>
            </a:pPr>
            <a:r>
              <a:rPr lang="en-US" sz="1600" dirty="0">
                <a:latin typeface="Georgia Pro"/>
              </a:rPr>
              <a:t>We drew inspiration from some existing technologies and software for our own framework</a:t>
            </a:r>
          </a:p>
          <a:p>
            <a:pPr lvl="1">
              <a:lnSpc>
                <a:spcPct val="100000"/>
              </a:lnSpc>
            </a:pPr>
            <a:r>
              <a:rPr lang="en-US" sz="1600" dirty="0" err="1">
                <a:latin typeface="Georgia Pro"/>
              </a:rPr>
              <a:t>QRadar</a:t>
            </a:r>
            <a:r>
              <a:rPr lang="en-US" sz="1600" dirty="0">
                <a:latin typeface="Georgia Pro"/>
              </a:rPr>
              <a:t>, SolarWinds : For their rule-based alerting capability. </a:t>
            </a:r>
          </a:p>
          <a:p>
            <a:pPr lvl="1">
              <a:lnSpc>
                <a:spcPct val="100000"/>
              </a:lnSpc>
            </a:pPr>
            <a:r>
              <a:rPr lang="en-US" sz="1600" dirty="0">
                <a:latin typeface="Georgia Pro"/>
              </a:rPr>
              <a:t>Splunk , </a:t>
            </a:r>
            <a:r>
              <a:rPr lang="en-US" sz="1600" dirty="0" err="1">
                <a:latin typeface="Georgia Pro"/>
              </a:rPr>
              <a:t>Solr</a:t>
            </a:r>
            <a:r>
              <a:rPr lang="en-US" sz="1600" dirty="0">
                <a:latin typeface="Georgia Pro"/>
              </a:rPr>
              <a:t>, Tines : For logging, and workflow creation capabilities</a:t>
            </a:r>
          </a:p>
          <a:p>
            <a:pPr lvl="1">
              <a:lnSpc>
                <a:spcPct val="100000"/>
              </a:lnSpc>
            </a:pPr>
            <a:r>
              <a:rPr lang="en-US" sz="1600" dirty="0">
                <a:latin typeface="Georgia Pro"/>
              </a:rPr>
              <a:t>EDRs and XDRs : Automated threat detection and response capabilities</a:t>
            </a:r>
          </a:p>
          <a:p>
            <a:pPr lvl="1">
              <a:lnSpc>
                <a:spcPct val="100000"/>
              </a:lnSpc>
            </a:pPr>
            <a:r>
              <a:rPr lang="en-US" sz="1600" dirty="0" err="1">
                <a:latin typeface="Georgia Pro"/>
              </a:rPr>
              <a:t>Canarytokens</a:t>
            </a:r>
            <a:r>
              <a:rPr lang="en-US" sz="1600" dirty="0">
                <a:latin typeface="Georgia Pro"/>
              </a:rPr>
              <a:t> : For creating a bait to entice attackers.</a:t>
            </a:r>
          </a:p>
          <a:p>
            <a:pPr lvl="1">
              <a:lnSpc>
                <a:spcPct val="100000"/>
              </a:lnSpc>
            </a:pPr>
            <a:endParaRPr lang="en-US" sz="1600" dirty="0">
              <a:latin typeface="Georgia Pro"/>
            </a:endParaRPr>
          </a:p>
          <a:p>
            <a:pPr lvl="1">
              <a:lnSpc>
                <a:spcPct val="100000"/>
              </a:lnSpc>
            </a:pPr>
            <a:endParaRPr lang="en-US" sz="1600" dirty="0">
              <a:latin typeface="Georgia Pro"/>
            </a:endParaRPr>
          </a:p>
        </p:txBody>
      </p:sp>
      <p:pic>
        <p:nvPicPr>
          <p:cNvPr id="7" name="Graphic 6" descr="Laptop Secure">
            <a:extLst>
              <a:ext uri="{FF2B5EF4-FFF2-40B4-BE49-F238E27FC236}">
                <a16:creationId xmlns:a16="http://schemas.microsoft.com/office/drawing/2014/main" id="{F83E8E08-BD3E-2B20-F6AC-20A78446FF4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79814" y="1329879"/>
            <a:ext cx="4097657" cy="4097657"/>
          </a:xfrm>
          <a:prstGeom prst="rect">
            <a:avLst/>
          </a:prstGeom>
        </p:spPr>
      </p:pic>
    </p:spTree>
    <p:extLst>
      <p:ext uri="{BB962C8B-B14F-4D97-AF65-F5344CB8AC3E}">
        <p14:creationId xmlns:p14="http://schemas.microsoft.com/office/powerpoint/2010/main" val="347211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477870-C64A-4E35-8F2F-05B7114F3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DDC202-5520-A64E-5CDC-E579BEBD349F}"/>
              </a:ext>
            </a:extLst>
          </p:cNvPr>
          <p:cNvSpPr>
            <a:spLocks noGrp="1"/>
          </p:cNvSpPr>
          <p:nvPr>
            <p:ph type="title"/>
          </p:nvPr>
        </p:nvSpPr>
        <p:spPr>
          <a:xfrm>
            <a:off x="612648" y="1078992"/>
            <a:ext cx="6268770" cy="1536192"/>
          </a:xfrm>
        </p:spPr>
        <p:txBody>
          <a:bodyPr anchor="b">
            <a:normAutofit/>
          </a:bodyPr>
          <a:lstStyle/>
          <a:p>
            <a:r>
              <a:rPr lang="en-US" dirty="0">
                <a:latin typeface="Georgia Pro"/>
              </a:rPr>
              <a:t>Tech Stack</a:t>
            </a:r>
          </a:p>
        </p:txBody>
      </p:sp>
      <p:sp>
        <p:nvSpPr>
          <p:cNvPr id="11" name="Rectangle 10">
            <a:extLst>
              <a:ext uri="{FF2B5EF4-FFF2-40B4-BE49-F238E27FC236}">
                <a16:creationId xmlns:a16="http://schemas.microsoft.com/office/drawing/2014/main" id="{8AEA628B-C8FF-4D0B-B111-F101F580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42663BD0-064C-40FC-A331-F49FCA9536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76A8A2D-9DB5-1559-E853-2A58D621BFD0}"/>
              </a:ext>
            </a:extLst>
          </p:cNvPr>
          <p:cNvSpPr>
            <a:spLocks noGrp="1"/>
          </p:cNvSpPr>
          <p:nvPr>
            <p:ph idx="1"/>
          </p:nvPr>
        </p:nvSpPr>
        <p:spPr>
          <a:xfrm>
            <a:off x="615458" y="3355848"/>
            <a:ext cx="6268770" cy="2825496"/>
          </a:xfrm>
        </p:spPr>
        <p:txBody>
          <a:bodyPr vert="horz" lIns="91440" tIns="45720" rIns="91440" bIns="45720" rtlCol="0" anchor="t">
            <a:normAutofit/>
          </a:bodyPr>
          <a:lstStyle/>
          <a:p>
            <a:r>
              <a:rPr lang="en-US" sz="1800" dirty="0">
                <a:latin typeface="Georgia Pro"/>
              </a:rPr>
              <a:t>Python – For servers and agent</a:t>
            </a:r>
          </a:p>
          <a:p>
            <a:r>
              <a:rPr lang="en-US" sz="1800" dirty="0" err="1">
                <a:latin typeface="Georgia Pro"/>
              </a:rPr>
              <a:t>FastAPI</a:t>
            </a:r>
            <a:r>
              <a:rPr lang="en-US" sz="1800" dirty="0">
                <a:latin typeface="Georgia Pro"/>
              </a:rPr>
              <a:t> – For data transfer between servers and agents</a:t>
            </a:r>
          </a:p>
          <a:p>
            <a:r>
              <a:rPr lang="en-US" sz="1800" dirty="0">
                <a:latin typeface="Georgia Pro"/>
              </a:rPr>
              <a:t>Microsoft Office – For creating web bugs (honeytokens)</a:t>
            </a:r>
          </a:p>
        </p:txBody>
      </p:sp>
      <p:pic>
        <p:nvPicPr>
          <p:cNvPr id="5" name="Picture 4" descr="Microchips on a circuit board">
            <a:extLst>
              <a:ext uri="{FF2B5EF4-FFF2-40B4-BE49-F238E27FC236}">
                <a16:creationId xmlns:a16="http://schemas.microsoft.com/office/drawing/2014/main" id="{E123D59A-15EC-A874-1BA0-BE8FA9363419}"/>
              </a:ext>
            </a:extLst>
          </p:cNvPr>
          <p:cNvPicPr>
            <a:picLocks noChangeAspect="1"/>
          </p:cNvPicPr>
          <p:nvPr/>
        </p:nvPicPr>
        <p:blipFill rotWithShape="1">
          <a:blip r:embed="rId2"/>
          <a:srcRect l="26454" r="24248" b="4"/>
          <a:stretch/>
        </p:blipFill>
        <p:spPr>
          <a:xfrm>
            <a:off x="7684006" y="10"/>
            <a:ext cx="4507993" cy="6857990"/>
          </a:xfrm>
          <a:prstGeom prst="rect">
            <a:avLst/>
          </a:prstGeom>
        </p:spPr>
      </p:pic>
    </p:spTree>
    <p:extLst>
      <p:ext uri="{BB962C8B-B14F-4D97-AF65-F5344CB8AC3E}">
        <p14:creationId xmlns:p14="http://schemas.microsoft.com/office/powerpoint/2010/main" val="3711221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1B9A90-48AE-70A3-50C9-30FD095BC440}"/>
              </a:ext>
            </a:extLst>
          </p:cNvPr>
          <p:cNvSpPr>
            <a:spLocks noGrp="1"/>
          </p:cNvSpPr>
          <p:nvPr>
            <p:ph type="title"/>
          </p:nvPr>
        </p:nvSpPr>
        <p:spPr>
          <a:xfrm>
            <a:off x="5080216" y="1076324"/>
            <a:ext cx="6272784" cy="1535051"/>
          </a:xfrm>
        </p:spPr>
        <p:txBody>
          <a:bodyPr anchor="b">
            <a:normAutofit/>
          </a:bodyPr>
          <a:lstStyle/>
          <a:p>
            <a:r>
              <a:rPr lang="en-US" dirty="0">
                <a:latin typeface="Georgia Pro"/>
              </a:rPr>
              <a:t>Framework Architecture</a:t>
            </a:r>
          </a:p>
        </p:txBody>
      </p:sp>
      <p:pic>
        <p:nvPicPr>
          <p:cNvPr id="5" name="Picture 4" descr="A desk with technical drawings, pencil and tools">
            <a:extLst>
              <a:ext uri="{FF2B5EF4-FFF2-40B4-BE49-F238E27FC236}">
                <a16:creationId xmlns:a16="http://schemas.microsoft.com/office/drawing/2014/main" id="{6A59396B-EA6C-689C-C048-1651E0B33614}"/>
              </a:ext>
            </a:extLst>
          </p:cNvPr>
          <p:cNvPicPr>
            <a:picLocks noChangeAspect="1"/>
          </p:cNvPicPr>
          <p:nvPr/>
        </p:nvPicPr>
        <p:blipFill rotWithShape="1">
          <a:blip r:embed="rId2"/>
          <a:srcRect l="31147" r="25066" b="-3"/>
          <a:stretch/>
        </p:blipFill>
        <p:spPr>
          <a:xfrm>
            <a:off x="20" y="10"/>
            <a:ext cx="4505305" cy="6857990"/>
          </a:xfrm>
          <a:prstGeom prst="rect">
            <a:avLst/>
          </a:prstGeom>
        </p:spPr>
      </p:pic>
      <p:sp>
        <p:nvSpPr>
          <p:cNvPr id="11"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2130089"/>
      </p:ext>
    </p:extLst>
  </p:cSld>
  <p:clrMapOvr>
    <a:masterClrMapping/>
  </p:clrMapOvr>
</p:sld>
</file>

<file path=ppt/theme/theme1.xml><?xml version="1.0" encoding="utf-8"?>
<a:theme xmlns:a="http://schemas.openxmlformats.org/drawingml/2006/main" name="AccentBoxVTI">
  <a:themeElements>
    <a:clrScheme name="AnalogousFromDarkSeedLeftStep">
      <a:dk1>
        <a:srgbClr val="000000"/>
      </a:dk1>
      <a:lt1>
        <a:srgbClr val="FFFFFF"/>
      </a:lt1>
      <a:dk2>
        <a:srgbClr val="181734"/>
      </a:dk2>
      <a:lt2>
        <a:srgbClr val="F0F3F2"/>
      </a:lt2>
      <a:accent1>
        <a:srgbClr val="E72971"/>
      </a:accent1>
      <a:accent2>
        <a:srgbClr val="D517AE"/>
      </a:accent2>
      <a:accent3>
        <a:srgbClr val="BF29E7"/>
      </a:accent3>
      <a:accent4>
        <a:srgbClr val="5E17D5"/>
      </a:accent4>
      <a:accent5>
        <a:srgbClr val="2932E7"/>
      </a:accent5>
      <a:accent6>
        <a:srgbClr val="176FD5"/>
      </a:accent6>
      <a:hlink>
        <a:srgbClr val="6355C6"/>
      </a:hlink>
      <a:folHlink>
        <a:srgbClr val="7F7F7F"/>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TotalTime>
  <Words>841</Words>
  <Application>Microsoft Office PowerPoint</Application>
  <PresentationFormat>Widescreen</PresentationFormat>
  <Paragraphs>83</Paragraphs>
  <Slides>17</Slides>
  <Notes>3</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Georgia Pro</vt:lpstr>
      <vt:lpstr>Neue Haas Grotesk Text Pro</vt:lpstr>
      <vt:lpstr>AccentBoxVTI</vt:lpstr>
      <vt:lpstr>Sines Framework</vt:lpstr>
      <vt:lpstr>Skeleton :p  </vt:lpstr>
      <vt:lpstr>Introduction</vt:lpstr>
      <vt:lpstr>The Existing Landscape</vt:lpstr>
      <vt:lpstr>The Existing Landscape</vt:lpstr>
      <vt:lpstr>Motivation Begins</vt:lpstr>
      <vt:lpstr>Motivation Rises</vt:lpstr>
      <vt:lpstr>Tech Stack</vt:lpstr>
      <vt:lpstr>Framework Architecture</vt:lpstr>
      <vt:lpstr>PowerPoint Presentation</vt:lpstr>
      <vt:lpstr>Central Server</vt:lpstr>
      <vt:lpstr>Collection Server</vt:lpstr>
      <vt:lpstr>Endpoint Agent</vt:lpstr>
      <vt:lpstr>Data Collected from Endpoint Agents</vt:lpstr>
      <vt:lpstr>PowerPoint Presentation</vt:lpstr>
      <vt:lpstr>PowerPoint Presentation</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Priyanka Ravindra Padwal (RIT Student)</cp:lastModifiedBy>
  <cp:revision>102</cp:revision>
  <dcterms:created xsi:type="dcterms:W3CDTF">2019-10-16T03:03:10Z</dcterms:created>
  <dcterms:modified xsi:type="dcterms:W3CDTF">2022-11-29T15:20:53Z</dcterms:modified>
</cp:coreProperties>
</file>